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57" r:id="rId12"/>
    <p:sldId id="272" r:id="rId13"/>
    <p:sldId id="260" r:id="rId14"/>
    <p:sldId id="263" r:id="rId15"/>
    <p:sldId id="26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35"/>
    <a:srgbClr val="6B0148"/>
    <a:srgbClr val="FE7014"/>
    <a:srgbClr val="3D2B2B"/>
    <a:srgbClr val="36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5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597851"/>
            <a:ext cx="7772400" cy="2387600"/>
          </a:xfrm>
        </p:spPr>
        <p:txBody>
          <a:bodyPr>
            <a:normAutofit/>
          </a:bodyPr>
          <a:lstStyle/>
          <a:p>
            <a:pPr fontAlgn="base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 булінгу</a:t>
            </a:r>
          </a:p>
        </p:txBody>
      </p:sp>
      <p:pic>
        <p:nvPicPr>
          <p:cNvPr id="4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48" y="4896657"/>
            <a:ext cx="3364991" cy="5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A8ADD27-0CA9-093A-D7A5-33723D288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0" y="1549630"/>
            <a:ext cx="7199499" cy="3764720"/>
          </a:xfrm>
          <a:prstGeom prst="rect">
            <a:avLst/>
          </a:prstGeom>
        </p:spPr>
      </p:pic>
      <p:pic>
        <p:nvPicPr>
          <p:cNvPr id="7" name="Picture 18" descr="NAKMAS Anti-Bull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" y="2253884"/>
            <a:ext cx="2965196" cy="5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58152" y="5025661"/>
            <a:ext cx="6696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настанням 16 річного віку до кривдника мають застосовуватися санкції Кримінального кодексу України, якщо в його діях є ознаки складу злочину. У випадках особливо жорстокого поводження кривдника з жертвою кримінальна відповідальність настає з 14 річного віку.</a:t>
            </a:r>
          </a:p>
        </p:txBody>
      </p:sp>
    </p:spTree>
    <p:extLst>
      <p:ext uri="{BB962C8B-B14F-4D97-AF65-F5344CB8AC3E}">
        <p14:creationId xmlns:p14="http://schemas.microsoft.com/office/powerpoint/2010/main" val="46605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00" y="119173"/>
            <a:ext cx="7886700" cy="59035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 може бути: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3533" y="2778988"/>
            <a:ext cx="8721725" cy="927101"/>
            <a:chOff x="1248" y="1291"/>
            <a:chExt cx="5494" cy="58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523" y="1875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14" y="1291"/>
              <a:ext cx="502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srgbClr val="3608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Сексуальний – принизливі погляди, жести, образливі рухи тіла, </a:t>
              </a:r>
            </a:p>
            <a:p>
              <a:r>
                <a:rPr lang="uk-UA" b="1" dirty="0">
                  <a:solidFill>
                    <a:srgbClr val="3608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прізвиська та образи сексуального характеру, зйомка відео у </a:t>
              </a:r>
            </a:p>
            <a:p>
              <a:r>
                <a:rPr lang="uk-UA" b="1" dirty="0">
                  <a:solidFill>
                    <a:srgbClr val="36085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переодягальнях, сексуальні погрози, поширення образливих чуток тощо.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274084" y="657686"/>
            <a:ext cx="6410325" cy="646113"/>
            <a:chOff x="1248" y="1987"/>
            <a:chExt cx="4038" cy="407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91" y="1987"/>
              <a:ext cx="34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Фізичний – штовхання, бійки, підніжки, нанесення</a:t>
              </a:r>
            </a:p>
            <a:p>
              <a:r>
                <a:rPr lang="uk-UA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Тілесних  ушкоджень тощо.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27961" y="1379302"/>
            <a:ext cx="7526338" cy="646113"/>
            <a:chOff x="1248" y="2606"/>
            <a:chExt cx="4741" cy="407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58" y="2606"/>
              <a:ext cx="423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Економічний – крадіжки, пошкодження чи знищення одягу та</a:t>
              </a:r>
            </a:p>
            <a:p>
              <a:r>
                <a:rPr lang="uk-UA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 особистих речей жертви, вимагання грошей тощо.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313496" y="2075931"/>
            <a:ext cx="8372476" cy="646113"/>
            <a:chOff x="1248" y="3143"/>
            <a:chExt cx="5274" cy="407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605" y="3542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52" y="3143"/>
              <a:ext cx="477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srgbClr val="0140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Психологічний – поширення образливих чуток, ігнорування, погрози, </a:t>
              </a:r>
            </a:p>
            <a:p>
              <a:r>
                <a:rPr lang="uk-UA" b="1" dirty="0">
                  <a:solidFill>
                    <a:srgbClr val="0140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жарти, шантаж тощо.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417594" y="3780207"/>
            <a:ext cx="8269288" cy="1200150"/>
            <a:chOff x="1248" y="3021"/>
            <a:chExt cx="5209" cy="756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29" y="3021"/>
              <a:ext cx="482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Кібербулінг – приниження за допомогою інформаційно-комунікаційних</a:t>
              </a:r>
            </a:p>
            <a:p>
              <a:r>
                <a:rPr lang="uk-UA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засобів: мобільних телефонів, Інтернету тощо (пересилка </a:t>
              </a:r>
              <a:r>
                <a:rPr lang="uk-UA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неоднознач</a:t>
              </a:r>
              <a:r>
                <a:rPr lang="uk-UA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  <a:p>
              <a:r>
                <a:rPr lang="uk-UA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них фото, зйомка на відео бійок чи інших принижень і викладання</a:t>
              </a:r>
            </a:p>
            <a:p>
              <a:r>
                <a:rPr lang="uk-UA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  відео в мережу, цькування через соціальні мережі).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Subtitle 2"/>
          <p:cNvSpPr txBox="1">
            <a:spLocks/>
          </p:cNvSpPr>
          <p:nvPr/>
        </p:nvSpPr>
        <p:spPr>
          <a:xfrm>
            <a:off x="2097209" y="13705273"/>
            <a:ext cx="712804" cy="8205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rgbClr val="FF0000"/>
                </a:solidFill>
                <a:latin typeface="PT Serif"/>
              </a:rPr>
              <a:t>☑</a:t>
            </a:r>
            <a:r>
              <a:rPr lang="uk-UA" sz="2000" dirty="0">
                <a:solidFill>
                  <a:srgbClr val="3C434B"/>
                </a:solidFill>
                <a:latin typeface="PT Serif"/>
              </a:rPr>
              <a:t>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 </a:t>
            </a:r>
            <a:r>
              <a:rPr lang="uk-UA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Ідріс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Premium Vector | Kids bullying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85" y="4903929"/>
            <a:ext cx="3310587" cy="2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3"/>
          <p:cNvSpPr>
            <a:spLocks noChangeShapeType="1"/>
          </p:cNvSpPr>
          <p:nvPr/>
        </p:nvSpPr>
        <p:spPr bwMode="gray">
          <a:xfrm>
            <a:off x="708107" y="4988297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2" descr="Free Cyber bullying Icon of Colored Outline style - Available in SVG, PNG,  EPS, AI &amp; Icon fo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92" y="5034999"/>
            <a:ext cx="1673002" cy="16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Bully, bullying, hashtag, hate, bubble, cyber icon - Download on Iconfin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25" y="5218773"/>
            <a:ext cx="1650485" cy="165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" y="5012097"/>
            <a:ext cx="3798821" cy="6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4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67" y="1164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 ЯК НЕ СТАТИ</a:t>
            </a:r>
            <a:b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ЖЕРТВОЮ КІБЕРБУЛІНГУ:</a:t>
            </a:r>
            <a:endParaRPr lang="uk-UA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622" y="1292207"/>
            <a:ext cx="82833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* Висловлюй у мережі лише ті думки, які міг би сказати, дивлячись в очі співрозмовнику.</a:t>
            </a:r>
          </a:p>
          <a:p>
            <a:r>
              <a:rPr lang="uk-UA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*   Не викидай негатив у кіберпростір.</a:t>
            </a:r>
          </a:p>
          <a:p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  Підтримуй власну позитивну онлайн-репутацію.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  Не розповідай особисту інформацію незнайомцям. Відомості про тебе на сторінці в </a:t>
            </a:r>
            <a:r>
              <a:rPr lang="uk-UA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зроби в налаштуваннях видимими лише для родичів та близьких друзів.</a:t>
            </a:r>
          </a:p>
          <a:p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Проігноруй одиничний випадок </a:t>
            </a:r>
            <a:r>
              <a:rPr lang="uk-UA" sz="1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тоді кривдник, імовірно, втратить інтерес до тебе.</a:t>
            </a:r>
          </a:p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Негайно звертайся про допомогу до дорослих, якщо випадки </a:t>
            </a:r>
            <a:r>
              <a:rPr lang="uk-UA" sz="1400" b="1" dirty="0" err="1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були кілька разів.</a:t>
            </a:r>
          </a:p>
          <a:p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Заблокуй електронні адреси, з яких тобі надійшли повідомлення негативного змісту, або попроси про це дорослого.</a:t>
            </a:r>
          </a:p>
          <a:p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Не реагуй у колективних чатах на коментарі так званих тролів. Розпалювати провокації в мережі – це найчастіше робота, за яку такі люди отримують гроші.</a:t>
            </a:r>
          </a:p>
          <a:p>
            <a:r>
              <a:rPr lang="uk-UA" sz="1400" b="1" dirty="0">
                <a:solidFill>
                  <a:srgbClr val="FE70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Жартуй у мережі обережно, адже веселий, на твою думку, жарт комусь може видатися зовсім не смішним або навіть образливим. Відтак наслідки можуть бути непередбачуваними. Найчастіше, саме невдалий жарт є приводом для </a:t>
            </a:r>
            <a:r>
              <a:rPr lang="uk-UA" sz="1400" b="1" dirty="0" err="1">
                <a:solidFill>
                  <a:srgbClr val="FE70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1400" b="1" dirty="0">
                <a:solidFill>
                  <a:srgbClr val="FE70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3D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</a:t>
            </a:r>
            <a:r>
              <a:rPr lang="uk-UA" sz="1400" b="1" dirty="0" err="1">
                <a:solidFill>
                  <a:srgbClr val="3D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вдавайся</a:t>
            </a:r>
            <a:r>
              <a:rPr lang="uk-UA" sz="1400" b="1" dirty="0">
                <a:solidFill>
                  <a:srgbClr val="3D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цькування чи приниження інших осіб. Будь-яку конфліктну ситуацію </a:t>
            </a:r>
          </a:p>
          <a:p>
            <a:r>
              <a:rPr lang="uk-UA" sz="1400" b="1" dirty="0">
                <a:solidFill>
                  <a:srgbClr val="3D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необхідно намагатися розв’язати за допомогою спокійного діалогу.</a:t>
            </a:r>
          </a:p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Надай підтримку жертві нападу, якщо ти випадково став свідком </a:t>
            </a:r>
            <a:r>
              <a:rPr lang="uk-UA" sz="1400" b="1" dirty="0" err="1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кібербулінгу</a:t>
            </a:r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400" b="1" dirty="0">
                <a:solidFill>
                  <a:srgbClr val="6B0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 Пам’ятай, що по інший бік екрана перебувають такі самі люди, як ти – зі своїми поглядами, </a:t>
            </a:r>
          </a:p>
          <a:p>
            <a:r>
              <a:rPr lang="uk-UA" sz="1400" b="1" dirty="0">
                <a:solidFill>
                  <a:srgbClr val="6B0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реакціями та емоціями. Тож у будь-якому спілкуванні поводься толерантно, стримано, ввічливо, </a:t>
            </a:r>
          </a:p>
          <a:p>
            <a:r>
              <a:rPr lang="uk-UA" sz="1400" b="1" dirty="0">
                <a:solidFill>
                  <a:srgbClr val="6B0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керуй своїми емоціями.</a:t>
            </a:r>
            <a:endParaRPr lang="uk-UA" sz="1400" b="1" i="0" dirty="0">
              <a:solidFill>
                <a:srgbClr val="6B01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NAKMAS Anti-Bul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0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640" y="0"/>
            <a:ext cx="833263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</a:p>
          <a:p>
            <a:pPr algn="ctr"/>
            <a:r>
              <a:rPr lang="uk-UA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кілька стратегій, які можуть допомогти покращити </a:t>
            </a:r>
          </a:p>
          <a:p>
            <a:pPr algn="ctr"/>
            <a:r>
              <a:rPr lang="uk-UA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 і своє самопочуття, зумовлене тим, що відбувається:</a:t>
            </a:r>
          </a:p>
          <a:p>
            <a:pPr algn="ctr"/>
            <a:endParaRPr lang="uk-UA" sz="800" dirty="0">
              <a:solidFill>
                <a:srgbClr val="014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☑ Розкажи дорослим про знущання. Учителі, психолог, соціальний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педагог, класний керівник, директор закладу освіти, батьки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допоможуть припинити знущання, а в разі їх систематичного характеру –  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звернуться до компетентних органів.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☑ Поговори з кимось, кому ти довіряєш: із працівниками закладу освіти, </a:t>
            </a:r>
          </a:p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братом, сестрою або другом. Вони можуть запропонувати деякі корисні поради, також це допоможе тобі відчути себе менш самотнім.</a:t>
            </a:r>
          </a:p>
          <a:p>
            <a:r>
              <a:rPr lang="uk-UA" dirty="0">
                <a:solidFill>
                  <a:srgbClr val="360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☑ Уникай агресора та перебувай у товаристві друзів. Перебувай в оточенні приятелів у коридорах або на перерві – скрізь, де можна зустріти булера, по дорозі додому, у транспорті. </a:t>
            </a: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☑ Стримуй гнів. Розхвилюватись у зв'язку зі знущанням природно, але саме цього й домагаються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булери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 дає їм змогу відчувати себе сильнішими. Намагайся не </a:t>
            </a: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реагувати. Це вимагає великої кількості тренувань, але це корисна навичка. </a:t>
            </a:r>
          </a:p>
          <a:p>
            <a:r>
              <a:rPr lang="uk-UA" dirty="0">
                <a:solidFill>
                  <a:srgbClr val="002060"/>
                </a:solidFill>
                <a:latin typeface="PT Serif"/>
              </a:rPr>
              <a:t>   ☑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Дій хоробро, йди та ігноруй агресора. Твердо й чітко скажи йому, щоб він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     припинив, а потім розвернись та піди. Намагайся ігнорувати образливі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      зауваження, наприклад, демонструй байдужість чи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вдавай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, що ти  захоплений        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бесідою по мобільному телефону. Зрештою, він, імовірно, втомиться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діставати тебе.</a:t>
            </a:r>
            <a:endParaRPr lang="uk-UA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5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572" y="269314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булінгу?</a:t>
            </a:r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831" y="699068"/>
            <a:ext cx="780098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☑  Зберігайте спокій. На цьому етапі почуття і переживання</a:t>
            </a:r>
          </a:p>
          <a:p>
            <a:r>
              <a:rPr lang="uk-UA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дитини мають бути на першому місці. Вислухайте її не впадаючи</a:t>
            </a:r>
          </a:p>
          <a:p>
            <a:r>
              <a:rPr lang="uk-UA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 розпач.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☑ Розкажіть дитині, що ви плануєте зробити задля її захисту. Буде краще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якщо ви попередите дитину про свій намір відвідати школу, поговорити з </a:t>
            </a:r>
          </a:p>
          <a:p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вчителем тощо.</a:t>
            </a:r>
          </a:p>
          <a:p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977" y="2383039"/>
            <a:ext cx="7920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360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☑  Взаємодійте зі школою. Керівництво закладу освіти має забезпечувати безпечне, вільне від насильства та булінгу освітнє середовище. Тому про проблему цькування та булінгу ви можете говорити з класним керівником дитини, вчителями, психологом, директором. В</a:t>
            </a:r>
            <a:r>
              <a:rPr lang="ru-RU" dirty="0">
                <a:solidFill>
                  <a:srgbClr val="360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можете </a:t>
            </a:r>
            <a:r>
              <a:rPr lang="uk-UA" dirty="0">
                <a:solidFill>
                  <a:srgbClr val="360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поцікавитися у школі про подробиці плану заходів щодо попередження і протидії булінгу. </a:t>
            </a:r>
          </a:p>
        </p:txBody>
      </p:sp>
      <p:pic>
        <p:nvPicPr>
          <p:cNvPr id="11266" name="Picture 2" descr="Стоп, булінг! - ЦРД №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72" y="3933390"/>
            <a:ext cx="3805133" cy="25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NAKMAS Anti-Bull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66" y="6042297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8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588" y="461621"/>
            <a:ext cx="5660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потребуєте підтримки чи поради з питань протидії булінгу, зверніться за консультацією на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 дитячу гарячу лінію: 116 111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мобільного) або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0 800 500 225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(зі стаціонарних телефонів). Дзвінки безкоштовні та конфіденційні.</a:t>
            </a:r>
          </a:p>
        </p:txBody>
      </p:sp>
      <p:pic>
        <p:nvPicPr>
          <p:cNvPr id="7" name="Picture 2" descr="Кібербулінг – небезпеки, яка чатує в інтернеті | Новини Дивись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7" y="2463979"/>
            <a:ext cx="4139795" cy="27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op bullying concept | Free Vector on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3" y="2966451"/>
            <a:ext cx="2371086" cy="15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7778" y="5282429"/>
            <a:ext cx="6210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Консультант вислухає тебе, підкаже, як можна вчинити у твоїй ситуації, та як діяти далі. Всі дзвінки анонімні (не обов’язково називати своє ім’я та вказувати навчальний заклад, де ти навчаєшся) та безплатні!</a:t>
            </a:r>
            <a:endParaRPr lang="uk-UA" sz="1200" dirty="0">
              <a:solidFill>
                <a:srgbClr val="002060"/>
              </a:solidFill>
            </a:endParaRPr>
          </a:p>
        </p:txBody>
      </p:sp>
      <p:pic>
        <p:nvPicPr>
          <p:cNvPr id="9" name="Picture 18" descr="NAKMAS Anti-Bully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5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оп булінг! | Нововодолазька райдерж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47" y="3496235"/>
            <a:ext cx="3622657" cy="28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 рамках загальнонаціонального проекту МЮУ «Я маю право!», – «Протидія  булінгу» – Бориспільська районна державна адміністрація Київської обла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47" y="1583733"/>
            <a:ext cx="3622657" cy="20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5921" y="432362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10" name="Picture 18" descr="NAKMAS Anti-Bully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97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9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це важливо?</a:t>
            </a:r>
          </a:p>
        </p:txBody>
      </p:sp>
      <p:pic>
        <p:nvPicPr>
          <p:cNvPr id="4" name="Picture 6" descr="Жорстокий булінг у школі довів дитину до коми - «Волинь» — незалежна  громадсько–політична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39" y="1395289"/>
            <a:ext cx="6652521" cy="44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NAKMAS Anti-Bull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914"/>
            <a:ext cx="4284489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24528" y="1091844"/>
            <a:ext cx="41696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Булінг, або цькування</a:t>
            </a:r>
            <a:r>
              <a:rPr lang="uk-UA" sz="2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</a:p>
          <a:p>
            <a:r>
              <a:rPr lang="uk-UA" sz="2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свідомі дії, що мають характер насильства і вчиняються однією дитиною, групою дітей або дорослою людиною стосовно іншої дитини або дорослого.</a:t>
            </a:r>
          </a:p>
          <a:p>
            <a:r>
              <a:rPr lang="uk-UA" sz="22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 – це форма насильства у вигляді травлі, бойкоту, насмішок, дезінформації, псування особистих речей, фізичної розправи тощо. </a:t>
            </a:r>
          </a:p>
        </p:txBody>
      </p:sp>
      <p:pic>
        <p:nvPicPr>
          <p:cNvPr id="8" name="Picture 18" descr="NAKMAS Anti-Bul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ظاهرة التنمر عند الأطفال - قلم العلوم - أقلام - أقلام لكل فن قل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7" y="1908244"/>
            <a:ext cx="3407101" cy="22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7" y="4279758"/>
            <a:ext cx="3644721" cy="63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8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274974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ознаки булінгу?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4667" y="1425744"/>
            <a:ext cx="6817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Систематичність. </a:t>
            </a:r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Звичайно, одноразовий конфлікт </a:t>
            </a:r>
            <a:endParaRPr lang="en-US" b="1" dirty="0">
              <a:solidFill>
                <a:srgbClr val="014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булінгом, на відміну від тривалих систематичних дій. Близько 67% українських дітей були жертвами, булерами або свідками булінгу.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22" y="2751308"/>
            <a:ext cx="5079896" cy="3217682"/>
          </a:xfrm>
          <a:prstGeom prst="rect">
            <a:avLst/>
          </a:prstGeom>
        </p:spPr>
      </p:pic>
      <p:pic>
        <p:nvPicPr>
          <p:cNvPr id="13" name="Picture 18" descr="NAKMAS Anti-Bull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22" y="5118510"/>
            <a:ext cx="4879571" cy="8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1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274974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ознаки булінгу?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1046" y="1395956"/>
            <a:ext cx="6371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Наявність сторін. </a:t>
            </a:r>
          </a:p>
          <a:p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 (булер).</a:t>
            </a:r>
          </a:p>
          <a:p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Потерпілий (жертва булінгу). </a:t>
            </a:r>
          </a:p>
          <a:p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Спостерігачі (активні, пасивні, байдужі).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02" y="2721519"/>
            <a:ext cx="5054138" cy="3372704"/>
          </a:xfrm>
          <a:prstGeom prst="rect">
            <a:avLst/>
          </a:prstGeom>
        </p:spPr>
      </p:pic>
      <p:pic>
        <p:nvPicPr>
          <p:cNvPr id="11" name="Picture 18" descr="NAKMAS Anti-Bull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56" y="5135999"/>
            <a:ext cx="4879571" cy="8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4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274974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ознаки булінгу?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0442" y="1252592"/>
            <a:ext cx="693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Дія або бездіяльність кривдника, наслідком яких є заподіяння психічної та/або фізичної шкоди, </a:t>
            </a:r>
            <a:r>
              <a:rPr lang="uk-UA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приниження, страх, тривога, підпорядкування потерпілого інтересам кривдника, та/або спричинення соціальної ізоляції потерпілого. </a:t>
            </a:r>
          </a:p>
        </p:txBody>
      </p:sp>
      <p:pic>
        <p:nvPicPr>
          <p:cNvPr id="10" name="Picture 4" descr="За булінг оштрафують батьків і вчителів. Стали діючими санкції за нове  порушення : 22:01:2019 - 20 хвилин Вінни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5" y="2531170"/>
            <a:ext cx="5253644" cy="36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NAKMAS Anti-Bull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61" y="5116605"/>
            <a:ext cx="4879571" cy="8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6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074" y="5114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 ВІДРІЗНЯЄТЬСЯ</a:t>
            </a:r>
            <a:br>
              <a:rPr lang="uk-UA" sz="4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КОНФЛІКТУ</a:t>
            </a:r>
            <a:endParaRPr lang="uk-UA" sz="4000" dirty="0">
              <a:solidFill>
                <a:srgbClr val="0140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416" y="1836993"/>
            <a:ext cx="75963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ознаками: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 (повторюваність) дій 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вчинення в різних формах насильства двічі й більше разів стосовно однієї і тієї ж людини;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6B0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злий умисел</a:t>
            </a:r>
            <a:r>
              <a:rPr lang="uk-UA" sz="2000" dirty="0">
                <a:solidFill>
                  <a:srgbClr val="6B01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коли метою дій кривдника є умисне заподіяння шкоди, приниження, страху, тривоги, бажання підпорядковувати іншу людину своїм інтересам або спричинити її ізоляцію від інших;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 сил</a:t>
            </a:r>
            <a:r>
              <a:rPr lang="uk-UA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кривдник сильніший за постраждалого як фізично, так і психологічно;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FE70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каяття в кривдника.</a:t>
            </a:r>
            <a:endParaRPr lang="uk-UA" sz="2000" b="0" i="0" dirty="0">
              <a:solidFill>
                <a:srgbClr val="FE701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 descr="NAKMAS Anti-Bul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61" y="5116605"/>
            <a:ext cx="4879571" cy="8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0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є доказом булінгу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392406"/>
            <a:ext cx="83941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поліції було легше розібратися в ситуації та покарати кривдника, необхідно мати докази факту булінгу. Серед доказів можуть бути: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(можливо, хтось зняв на телефон те, що відбувалося);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на телефон або в соціальних мережах від булера </a:t>
            </a:r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(зроби «</a:t>
            </a:r>
            <a:r>
              <a:rPr lang="uk-UA" sz="2000" b="1" dirty="0" err="1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скріни</a:t>
            </a:r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так, щоб було видно номер телефону того, хто писав, або </a:t>
            </a:r>
            <a:r>
              <a:rPr lang="uk-UA" sz="2000" b="1" dirty="0" err="1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зніми</a:t>
            </a:r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відео переписку, переходячи на інформацію про автора </a:t>
            </a:r>
            <a:r>
              <a:rPr lang="uk-UA" sz="2000" b="1" dirty="0" err="1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-повідомлень (персональну сторінку/номер телефону);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свідки</a:t>
            </a:r>
            <a:r>
              <a:rPr lang="uk-UA" sz="20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гарний доказ, але вони можуть за різних причин відмовитись або змінити свої свідчення.</a:t>
            </a:r>
            <a:endParaRPr lang="uk-UA" sz="2000" b="1" i="0" dirty="0">
              <a:solidFill>
                <a:srgbClr val="0140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 descr="NAKMAS Anti-Bul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5968989"/>
            <a:ext cx="2721847" cy="7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61" y="5116605"/>
            <a:ext cx="4879571" cy="8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1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95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ВІДБУВАЄТЬСЯ ПІСЛЯ ТОГО, ЯК ПОЛІЦІЮ ПОВІДОМЛЕНО ПРО ФАКТ БУЛІНГУ</a:t>
            </a:r>
            <a:endParaRPr 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88" y="2778676"/>
            <a:ext cx="5836024" cy="38415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624" y="901240"/>
            <a:ext cx="80147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1. Працівники поліції складають протокол про вчинення адміністративного     </a:t>
            </a:r>
          </a:p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правопорушення (додають докази).</a:t>
            </a:r>
          </a:p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2. Справа передається на розгляд до суду (впродовж 15 днів суд знайомиться з матеріалами </a:t>
            </a:r>
          </a:p>
          <a:p>
            <a:r>
              <a:rPr lang="uk-UA" sz="14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справи), де вивчаються:  </a:t>
            </a:r>
            <a:r>
              <a:rPr lang="uk-UA" sz="12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 особи, яку притягують до відповідальності (булера); пояснення  </a:t>
            </a:r>
          </a:p>
          <a:p>
            <a:r>
              <a:rPr lang="uk-UA" sz="12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потерпілого та свідків; висновок експерта (якщо в результаті вчинення правопорушення була завдана </a:t>
            </a:r>
          </a:p>
          <a:p>
            <a:r>
              <a:rPr lang="uk-UA" sz="12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фізична чи психологічна шкода);  речові докази у вигляді зіпсованих особистих речей постраждалого;  письмові документи; матеріали листування, в тому числі – переписки в соціальних мережах, відеоматеріали, на яких зафіксовано процес цькування.</a:t>
            </a:r>
          </a:p>
          <a:p>
            <a:r>
              <a:rPr lang="uk-UA" sz="1200" b="1" dirty="0">
                <a:solidFill>
                  <a:srgbClr val="0140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Приймається рішення про притягнення до адміністративної відповідальності за вчинення булінгу.</a:t>
            </a:r>
          </a:p>
        </p:txBody>
      </p:sp>
      <p:pic>
        <p:nvPicPr>
          <p:cNvPr id="8" name="Picture 6" descr="Plumas Lake Elementary School District - Digital Citizenship for Parent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2757792"/>
            <a:ext cx="1603706" cy="2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NAKMAS Anti-Bully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79" y="6182282"/>
            <a:ext cx="2419293" cy="6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8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1264</Words>
  <Application>Microsoft Office PowerPoint</Application>
  <PresentationFormat>Экран (4:3)</PresentationFormat>
  <Paragraphs>118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4 травня –  Міжнародний день  протидії булінгу</vt:lpstr>
      <vt:lpstr>Чому це важливо?</vt:lpstr>
      <vt:lpstr>Презентация PowerPoint</vt:lpstr>
      <vt:lpstr>Типові ознаки булінгу?</vt:lpstr>
      <vt:lpstr>Типові ознаки булінгу?</vt:lpstr>
      <vt:lpstr>Типові ознаки булінгу?</vt:lpstr>
      <vt:lpstr>БУЛІНГ ВІДРІЗНЯЄТЬСЯ  ВІД КОНФЛІКТУ</vt:lpstr>
      <vt:lpstr>Що є доказом булінгу</vt:lpstr>
      <vt:lpstr>ЩО ВІДБУВАЄТЬСЯ ПІСЛЯ ТОГО, ЯК ПОЛІЦІЮ ПОВІДОМЛЕНО ПРО ФАКТ БУЛІНГУ</vt:lpstr>
      <vt:lpstr>Адміністративна відповідальність</vt:lpstr>
      <vt:lpstr>Булінг може бути:</vt:lpstr>
      <vt:lpstr>ПАМ’ЯТКА ЯК НЕ СТАТИ  ЖЕРТВОЮ КІБЕРБУЛІНГУ: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olyasolovey1989@gmail.com</cp:lastModifiedBy>
  <cp:revision>144</cp:revision>
  <dcterms:created xsi:type="dcterms:W3CDTF">2019-08-22T12:33:19Z</dcterms:created>
  <dcterms:modified xsi:type="dcterms:W3CDTF">2023-05-03T19:01:07Z</dcterms:modified>
</cp:coreProperties>
</file>